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2" r:id="rId3"/>
  </p:sldMasterIdLst>
  <p:notesMasterIdLst>
    <p:notesMasterId r:id="rId46"/>
  </p:notesMasterIdLst>
  <p:handoutMasterIdLst>
    <p:handoutMasterId r:id="rId47"/>
  </p:handoutMasterIdLst>
  <p:sldIdLst>
    <p:sldId id="1350" r:id="rId4"/>
    <p:sldId id="1224" r:id="rId5"/>
    <p:sldId id="984" r:id="rId6"/>
    <p:sldId id="1351" r:id="rId7"/>
    <p:sldId id="1352" r:id="rId8"/>
    <p:sldId id="1353" r:id="rId9"/>
    <p:sldId id="1354" r:id="rId10"/>
    <p:sldId id="1355" r:id="rId11"/>
    <p:sldId id="1356" r:id="rId12"/>
    <p:sldId id="1357" r:id="rId13"/>
    <p:sldId id="1358" r:id="rId14"/>
    <p:sldId id="1359" r:id="rId15"/>
    <p:sldId id="1360" r:id="rId16"/>
    <p:sldId id="1361" r:id="rId17"/>
    <p:sldId id="1362" r:id="rId18"/>
    <p:sldId id="1363" r:id="rId19"/>
    <p:sldId id="1364" r:id="rId20"/>
    <p:sldId id="1365" r:id="rId21"/>
    <p:sldId id="1366" r:id="rId22"/>
    <p:sldId id="1367" r:id="rId23"/>
    <p:sldId id="1368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80" r:id="rId33"/>
    <p:sldId id="278" r:id="rId34"/>
    <p:sldId id="281" r:id="rId35"/>
    <p:sldId id="282" r:id="rId36"/>
    <p:sldId id="283" r:id="rId37"/>
    <p:sldId id="284" r:id="rId38"/>
    <p:sldId id="1307" r:id="rId39"/>
    <p:sldId id="285" r:id="rId40"/>
    <p:sldId id="286" r:id="rId41"/>
    <p:sldId id="287" r:id="rId42"/>
    <p:sldId id="288" r:id="rId43"/>
    <p:sldId id="1298" r:id="rId44"/>
    <p:sldId id="1299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086" autoAdjust="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23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3A4DA-FAD5-4F23-ACBE-E5C48DFA2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(37)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F34C6-15B8-45A2-9EDD-0E934E778D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11/15/2020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5686C-9F5F-4077-A4D1-4D2158F48D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212F9-BD48-4D27-AB66-DB6BFF0F0D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209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r">
              <a:defRPr sz="1200"/>
            </a:lvl1pPr>
          </a:lstStyle>
          <a:p>
            <a:fld id="{52A23E3F-CDA2-4F70-9152-22163941F2D1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2689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(37)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11/15/2020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63A7C-E854-4A62-A88D-5F6C93CB6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836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4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3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2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2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2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2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3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4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7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4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8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1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5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0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26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8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7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1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7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0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8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5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4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78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3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1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3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0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5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2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9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5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3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C489-0F56-4850-8746-6B47AAEF837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0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819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Sunday, November 15, 2020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22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November 15,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0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Fifth Angel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584960"/>
            <a:ext cx="8575040" cy="4905958"/>
          </a:xfr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Star falls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from heaven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(Agent of Satan personified).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Satan defeated. Hebrews 2:14-15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star falling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“from heaven unto the earth”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merely denoted the descent of the ruler from an exalted dominion to a degenerate place of activity among the powers of men.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(Wallace)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Given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key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the bottomless pit.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pit was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open.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Smoke like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smoke of a great furnace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escaped from the pit.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great smoke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darkened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 sun and air.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FAD4C-29C8-4146-AFB9-F0ED781C61C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72731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Fifth Angel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7207"/>
          </a:xfr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The fifth trumpet sounds the warnings as the devilish </a:t>
            </a:r>
            <a:r>
              <a:rPr lang="en-US" b="1" dirty="0">
                <a:latin typeface="Arial Narrow" pitchFamily="34" charset="0"/>
              </a:rPr>
              <a:t>forces are unleashed.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They shall torment those who do not have the “</a:t>
            </a:r>
            <a:r>
              <a:rPr lang="en-US" b="1" dirty="0">
                <a:latin typeface="Arial Narrow" pitchFamily="34" charset="0"/>
              </a:rPr>
              <a:t>seal of God on their foreheads</a:t>
            </a:r>
            <a:r>
              <a:rPr lang="en-US" dirty="0">
                <a:latin typeface="Arial Narrow" pitchFamily="34" charset="0"/>
              </a:rPr>
              <a:t>” </a:t>
            </a:r>
            <a:r>
              <a:rPr lang="en-US" i="1" dirty="0">
                <a:latin typeface="Arial Narrow" pitchFamily="34" charset="0"/>
              </a:rPr>
              <a:t>(saints).</a:t>
            </a:r>
            <a:r>
              <a:rPr lang="en-US" dirty="0">
                <a:latin typeface="Arial Narrow" pitchFamily="34" charset="0"/>
              </a:rPr>
              <a:t> cf. 7:2-3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 Narrow" pitchFamily="34" charset="0"/>
              </a:rPr>
              <a:t>Punishment</a:t>
            </a:r>
            <a:r>
              <a:rPr lang="en-US" dirty="0">
                <a:latin typeface="Arial Narrow" pitchFamily="34" charset="0"/>
              </a:rPr>
              <a:t> is unleashed on those who have </a:t>
            </a:r>
            <a:r>
              <a:rPr lang="en-US" b="1" dirty="0">
                <a:latin typeface="Arial Narrow" pitchFamily="34" charset="0"/>
              </a:rPr>
              <a:t>committed</a:t>
            </a:r>
            <a:r>
              <a:rPr lang="en-US" dirty="0">
                <a:latin typeface="Arial Narrow" pitchFamily="34" charset="0"/>
              </a:rPr>
              <a:t> heinous crimes against God and His people.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525CBA-51AC-407C-A2AA-9BFBB0599FB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84397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Fallen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32" y="1421087"/>
            <a:ext cx="8587817" cy="4825937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The star “</a:t>
            </a:r>
            <a:r>
              <a:rPr lang="en-US" b="1" dirty="0">
                <a:latin typeface="Arial Narrow" pitchFamily="34" charset="0"/>
              </a:rPr>
              <a:t>a messenger</a:t>
            </a:r>
            <a:r>
              <a:rPr lang="en-US" dirty="0">
                <a:latin typeface="Arial Narrow" pitchFamily="34" charset="0"/>
              </a:rPr>
              <a:t>” came from heaven to earth.</a:t>
            </a:r>
          </a:p>
          <a:p>
            <a:pPr lvl="1"/>
            <a:r>
              <a:rPr lang="en-US" dirty="0">
                <a:latin typeface="Arial Narrow" pitchFamily="34" charset="0"/>
              </a:rPr>
              <a:t>Perhaps personifying Satan. (Revelation 11:7; 17:8; 20:1-3)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Key to the “</a:t>
            </a:r>
            <a:r>
              <a:rPr lang="en-US" b="1" dirty="0">
                <a:latin typeface="Arial Narrow" pitchFamily="34" charset="0"/>
              </a:rPr>
              <a:t>abyss</a:t>
            </a:r>
            <a:r>
              <a:rPr lang="en-US" dirty="0">
                <a:latin typeface="Arial Narrow" pitchFamily="34" charset="0"/>
              </a:rPr>
              <a:t>” </a:t>
            </a:r>
            <a:r>
              <a:rPr lang="en-US" i="1" dirty="0">
                <a:latin typeface="Arial Narrow" pitchFamily="34" charset="0"/>
              </a:rPr>
              <a:t>(bottomless pit)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This is the abode of </a:t>
            </a:r>
            <a:r>
              <a:rPr lang="en-US" b="1" dirty="0">
                <a:latin typeface="Arial Narrow" pitchFamily="34" charset="0"/>
              </a:rPr>
              <a:t>demons.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(Luke 8:31)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Preliminary punishment for </a:t>
            </a:r>
            <a:r>
              <a:rPr lang="en-US" b="1" dirty="0">
                <a:latin typeface="Arial Narrow" pitchFamily="34" charset="0"/>
              </a:rPr>
              <a:t>fallen angels</a:t>
            </a:r>
            <a:r>
              <a:rPr lang="en-US" dirty="0">
                <a:latin typeface="Arial Narrow" pitchFamily="34" charset="0"/>
              </a:rPr>
              <a:t>, the </a:t>
            </a:r>
            <a:r>
              <a:rPr lang="en-US" b="1" dirty="0">
                <a:latin typeface="Arial Narrow" pitchFamily="34" charset="0"/>
              </a:rPr>
              <a:t>beast (17:8)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Final abode for Satan himself </a:t>
            </a:r>
            <a:r>
              <a:rPr lang="en-US" b="1" dirty="0">
                <a:latin typeface="Arial Narrow" pitchFamily="34" charset="0"/>
              </a:rPr>
              <a:t>(20:3)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Satan has control over the </a:t>
            </a:r>
            <a:r>
              <a:rPr lang="en-US" b="1" dirty="0">
                <a:latin typeface="Arial Narrow" pitchFamily="34" charset="0"/>
              </a:rPr>
              <a:t>demonic forces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037C4-86F9-4A05-8826-860A8EEAA88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102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2058412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out of the smoke came forth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locusts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upon the earth; and power was given them, as the scorpions of the earth have power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49F4D-FB3F-403A-8B63-10E969761ED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44235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" y="1600200"/>
            <a:ext cx="7691120" cy="51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63359" y="1879600"/>
            <a:ext cx="576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it was said unto them that they should not hurt the grass of the earth, neither any green thing, neither any tree, but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only such men as have not the seal of God on their foreheads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CFDE9-62C1-4183-B6A6-376F6DA9A16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12657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14 Trumpet Judge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C99584-1938-4225-B779-6D69334D8D5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6686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Tormenting Locusts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660"/>
            <a:ext cx="8229600" cy="5312223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  <a:cs typeface="Arial" pitchFamily="34" charset="0"/>
              </a:rPr>
              <a:t>Locusts were a common pest in that day.</a:t>
            </a:r>
          </a:p>
          <a:p>
            <a:r>
              <a:rPr lang="en-US" dirty="0">
                <a:latin typeface="Arial Narrow" pitchFamily="34" charset="0"/>
                <a:cs typeface="Arial" pitchFamily="34" charset="0"/>
              </a:rPr>
              <a:t>From the time of Moses they were the instruments of divine judgment as in Exodus 10:4-15</a:t>
            </a:r>
          </a:p>
          <a:p>
            <a:r>
              <a:rPr lang="en-US" dirty="0">
                <a:latin typeface="Arial Narrow" pitchFamily="34" charset="0"/>
                <a:cs typeface="Arial" pitchFamily="34" charset="0"/>
              </a:rPr>
              <a:t>Various illustrations in the Bible are drawn from their characteristic features (Deuteronomy 28:38;</a:t>
            </a:r>
            <a:br>
              <a:rPr lang="en-US" dirty="0">
                <a:latin typeface="Arial Narrow" pitchFamily="34" charset="0"/>
                <a:cs typeface="Arial" pitchFamily="34" charset="0"/>
              </a:rPr>
            </a:br>
            <a:r>
              <a:rPr lang="en-US" u="sng" dirty="0">
                <a:latin typeface="Arial Narrow" pitchFamily="34" charset="0"/>
                <a:cs typeface="Arial" pitchFamily="34" charset="0"/>
              </a:rPr>
              <a:t>Joel 2:1-11, 25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; 2 Chronicles 7:13; Psalms 105:34; Nahum 3:15).</a:t>
            </a:r>
          </a:p>
          <a:p>
            <a:r>
              <a:rPr lang="en-US" dirty="0">
                <a:latin typeface="Arial Narrow" pitchFamily="34" charset="0"/>
                <a:cs typeface="Arial" pitchFamily="34" charset="0"/>
              </a:rPr>
              <a:t>These locusts that could sting like a scorpion were emerging from the bottomless pit, causing great pain.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C4FA9-C1BC-4228-8974-0920593C70C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53330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Tormenting Locusts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4315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  <a:cs typeface="Arial" pitchFamily="34" charset="0"/>
              </a:rPr>
              <a:t>Tormenting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locusts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arise from the pit out of the smoke.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Power over only those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not numbered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with the 144,000 </a:t>
            </a:r>
            <a:r>
              <a:rPr lang="en-US" i="1" dirty="0">
                <a:latin typeface="Arial Narrow" pitchFamily="34" charset="0"/>
                <a:cs typeface="Arial" pitchFamily="34" charset="0"/>
              </a:rPr>
              <a:t>(sealed).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Given power as the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scorpions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on earth have power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They are not to eat the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earth’s vegetation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, grass, or any green thing.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Their mission is to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hurt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and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torment.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C4FA9-C1BC-4228-8974-0920593C70C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351583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147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Smoke and Darkness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" y="1289115"/>
            <a:ext cx="8861196" cy="5509200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Smoke and darkness tend to “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blind</a:t>
            </a:r>
            <a:r>
              <a:rPr lang="en-US" dirty="0">
                <a:latin typeface="Arial" pitchFamily="34" charset="0"/>
                <a:cs typeface="Arial" pitchFamily="34" charset="0"/>
              </a:rPr>
              <a:t>” men.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This plague of evil causes men to be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blind to their sins.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Sin has a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vicious sting </a:t>
            </a:r>
            <a:r>
              <a:rPr lang="en-US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it hurts,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but it is not yet fatal. cf. Galatians 6:7-8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Proverbs 13:15-16,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“Good understanding giveth favor; </a:t>
            </a:r>
            <a:r>
              <a:rPr lang="en-US" i="1" u="sng" dirty="0">
                <a:latin typeface="Arial" pitchFamily="34" charset="0"/>
                <a:cs typeface="Arial" pitchFamily="34" charset="0"/>
              </a:rPr>
              <a:t>But the way of the transgressor is hard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. Every prudent man worketh with knowledge; But a fool flaunteth (his) folly.”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Those who subjected God’s people to much torment will receive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much worse</a:t>
            </a:r>
            <a:r>
              <a:rPr lang="en-US" dirty="0">
                <a:latin typeface="Arial" pitchFamily="34" charset="0"/>
                <a:cs typeface="Arial" pitchFamily="34" charset="0"/>
              </a:rPr>
              <a:t> in return!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40F834-1DCC-42B5-9518-C612EFC25B67}"/>
              </a:ext>
            </a:extLst>
          </p:cNvPr>
          <p:cNvSpPr/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907076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5728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3920" y="1962082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it was given them that they should not kill them, </a:t>
            </a:r>
            <a:r>
              <a:rPr kumimoji="0" lang="en-US" sz="3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but that they should be tormented five months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and their torment was as the torment of a scorpion, when it striketh a man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E215-C1C0-4BEC-A4F5-5B75CDDAAB4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24918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862-DF9B-4095-AB45-FA97B5E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07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Resources used: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3C2B-197C-47B6-B860-A4CE7A6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568445"/>
            <a:ext cx="8814062" cy="6237605"/>
          </a:xfr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Study Of The Book Of Revelation by Bob Dodson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More Than Conquerors by William Hendriksen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Overcoming With The Lamb, Florida College Annual Lectures, February 7-10, 1994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Revelation: An Introduction and Commentary by Homer Hailey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(Truth Commentaries)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(A Study Workbook)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by Donnie Rader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charts by Keith Greer.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Studies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Old Testament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Revelation Of Saint John The Divine by G.B. Caird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Book of Revelation by Foy E. Wallace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Avenging of the Apostles and Prophets by Arthur M. Ogden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Worthy Is The Lamb by Ray Summers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Written exchange on “The Domitian Persecution” between Arthur M. Ogden and Ferrell Jenkins presented in Searching The Scriptures, June 12, 1989, pages 7-12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4E7D-2D11-4884-8988-18A78F2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2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2893" y="2115532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in those days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 shall seek death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and shall in no wise find it; and they shall desire to die, and death fleeth from them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4D577-3ABA-4A5D-9153-494A6236BAD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94343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 of the Locusts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" y="1468228"/>
            <a:ext cx="8889476" cy="5016758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Power is limited for only “</a:t>
            </a:r>
            <a:r>
              <a:rPr lang="en-US" b="1" dirty="0">
                <a:latin typeface="Arial Narrow" pitchFamily="34" charset="0"/>
              </a:rPr>
              <a:t>five months</a:t>
            </a:r>
            <a:r>
              <a:rPr lang="en-US" dirty="0">
                <a:latin typeface="Arial Narrow" pitchFamily="34" charset="0"/>
              </a:rPr>
              <a:t>.”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Commanded </a:t>
            </a:r>
            <a:r>
              <a:rPr lang="en-US" b="1" dirty="0">
                <a:latin typeface="Arial Narrow" pitchFamily="34" charset="0"/>
              </a:rPr>
              <a:t>not to kill </a:t>
            </a:r>
            <a:r>
              <a:rPr lang="en-US" dirty="0">
                <a:latin typeface="Arial Narrow" pitchFamily="34" charset="0"/>
              </a:rPr>
              <a:t>– just </a:t>
            </a:r>
            <a:r>
              <a:rPr lang="en-US" b="1" dirty="0">
                <a:latin typeface="Arial Narrow" pitchFamily="34" charset="0"/>
              </a:rPr>
              <a:t>torment.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Torment is like a scorpion’s </a:t>
            </a:r>
            <a:r>
              <a:rPr lang="en-US" b="1" dirty="0">
                <a:latin typeface="Arial Narrow" pitchFamily="34" charset="0"/>
              </a:rPr>
              <a:t>sting.</a:t>
            </a:r>
            <a:endParaRPr lang="en-US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For some extended period of time, men will experience</a:t>
            </a:r>
            <a:r>
              <a:rPr lang="en-US" b="1" dirty="0">
                <a:latin typeface="Arial Narrow" pitchFamily="34" charset="0"/>
              </a:rPr>
              <a:t> something worse than death.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Death would be </a:t>
            </a:r>
            <a:r>
              <a:rPr lang="en-US" b="1" dirty="0">
                <a:latin typeface="Arial Narrow" pitchFamily="34" charset="0"/>
              </a:rPr>
              <a:t>preferred,</a:t>
            </a:r>
            <a:r>
              <a:rPr lang="en-US" dirty="0">
                <a:latin typeface="Arial Narrow" pitchFamily="34" charset="0"/>
              </a:rPr>
              <a:t> but it cannot be found. </a:t>
            </a:r>
            <a:br>
              <a:rPr lang="en-US" dirty="0">
                <a:latin typeface="Arial Narrow" pitchFamily="34" charset="0"/>
              </a:rPr>
            </a:br>
            <a:r>
              <a:rPr lang="en-US" dirty="0">
                <a:latin typeface="Arial Narrow" pitchFamily="34" charset="0"/>
              </a:rPr>
              <a:t>(cf. 6:15-16; cf. Luke 21:26, Matthew 24:22, and</a:t>
            </a:r>
            <a:br>
              <a:rPr lang="en-US" dirty="0">
                <a:latin typeface="Arial Narrow" pitchFamily="34" charset="0"/>
              </a:rPr>
            </a:br>
            <a:r>
              <a:rPr lang="en-US" dirty="0">
                <a:latin typeface="Arial Narrow" pitchFamily="34" charset="0"/>
              </a:rPr>
              <a:t>Mark 13:12, 20)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Could it be the “</a:t>
            </a:r>
            <a:r>
              <a:rPr lang="en-US" b="1" dirty="0">
                <a:latin typeface="Arial Narrow" pitchFamily="34" charset="0"/>
              </a:rPr>
              <a:t>inner corruption</a:t>
            </a:r>
            <a:r>
              <a:rPr lang="en-US" dirty="0">
                <a:latin typeface="Arial Narrow" pitchFamily="34" charset="0"/>
              </a:rPr>
              <a:t>” that leads to moral and spiritual decadence?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952524-FC1E-49D5-AE5D-373520AE85E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882963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147" y="1885362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shapes of the locusts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were like unto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horses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prepared for war; and upon their heads as it were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crowns like unto gold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and their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faces were as men's faces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5B030-3DA9-48CF-AC61-9FC24F74776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400486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91019" y="2157169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And they had hair as the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hair of women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and their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teeth were as (teeth) of lions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7882"/>
            <a:ext cx="82296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8769D-B17B-440C-BD23-3F8B9DA0335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047337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3854" y="1933815"/>
            <a:ext cx="51435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0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And they had breastplates, as it were </a:t>
            </a:r>
            <a:r>
              <a:rPr lang="en-US" sz="30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breastplates of iron</a:t>
            </a:r>
            <a:r>
              <a:rPr lang="en-US" sz="30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; and the </a:t>
            </a:r>
            <a:r>
              <a:rPr lang="en-US" sz="30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sound of their wings </a:t>
            </a:r>
            <a:r>
              <a:rPr lang="en-US" sz="30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was as the sound of chariots, of many horses rushing to war</a:t>
            </a:r>
            <a:r>
              <a:rPr lang="en-US" sz="30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1BDEC-4A2F-41C4-AAB4-1F532B35144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60605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5728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4442" y="2191466"/>
            <a:ext cx="5143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And they have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tails like unto scorpions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and stings; and in their tails is their power to hurt men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five months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4440E-CA8C-473B-89A6-BDB464E15A7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424120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Descriptions of the Locusts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6002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The </a:t>
            </a:r>
            <a:r>
              <a:rPr lang="en-US" b="1" dirty="0">
                <a:latin typeface="Arial Narrow" pitchFamily="34" charset="0"/>
              </a:rPr>
              <a:t>locusts</a:t>
            </a:r>
            <a:r>
              <a:rPr lang="en-US" dirty="0">
                <a:latin typeface="Arial Narrow" pitchFamily="34" charset="0"/>
              </a:rPr>
              <a:t>:</a:t>
            </a:r>
          </a:p>
          <a:p>
            <a:pPr lvl="1"/>
            <a:r>
              <a:rPr lang="en-US" dirty="0">
                <a:latin typeface="Arial Narrow" pitchFamily="34" charset="0"/>
              </a:rPr>
              <a:t>Were shaped like </a:t>
            </a:r>
            <a:r>
              <a:rPr lang="en-US" b="1" dirty="0">
                <a:latin typeface="Arial Narrow" pitchFamily="34" charset="0"/>
              </a:rPr>
              <a:t>horses prepared for battle.</a:t>
            </a:r>
          </a:p>
          <a:p>
            <a:pPr lvl="1"/>
            <a:r>
              <a:rPr lang="en-US" dirty="0">
                <a:latin typeface="Arial Narrow" pitchFamily="34" charset="0"/>
              </a:rPr>
              <a:t>Wore something shaped like </a:t>
            </a:r>
            <a:r>
              <a:rPr lang="en-US" b="1" dirty="0">
                <a:latin typeface="Arial Narrow" pitchFamily="34" charset="0"/>
              </a:rPr>
              <a:t>golden crowns</a:t>
            </a:r>
            <a:r>
              <a:rPr lang="en-US" dirty="0">
                <a:latin typeface="Arial Narrow" pitchFamily="34" charset="0"/>
              </a:rPr>
              <a:t> on their heads.</a:t>
            </a:r>
            <a:endParaRPr lang="en-US" b="1" dirty="0">
              <a:latin typeface="Arial Narrow" pitchFamily="34" charset="0"/>
            </a:endParaRPr>
          </a:p>
          <a:p>
            <a:pPr lvl="1"/>
            <a:r>
              <a:rPr lang="en-US" dirty="0">
                <a:latin typeface="Arial Narrow" pitchFamily="34" charset="0"/>
              </a:rPr>
              <a:t>Had faces like the </a:t>
            </a:r>
            <a:r>
              <a:rPr lang="en-US" b="1" dirty="0">
                <a:latin typeface="Arial Narrow" pitchFamily="34" charset="0"/>
              </a:rPr>
              <a:t>faces of men.</a:t>
            </a:r>
          </a:p>
          <a:p>
            <a:pPr lvl="1"/>
            <a:r>
              <a:rPr lang="en-US" dirty="0">
                <a:latin typeface="Arial Narrow" pitchFamily="34" charset="0"/>
              </a:rPr>
              <a:t>Had breastplates like </a:t>
            </a:r>
            <a:r>
              <a:rPr lang="en-US" b="1" dirty="0">
                <a:latin typeface="Arial Narrow" pitchFamily="34" charset="0"/>
              </a:rPr>
              <a:t>breastplates of iron.</a:t>
            </a:r>
          </a:p>
          <a:p>
            <a:pPr lvl="1"/>
            <a:r>
              <a:rPr lang="en-US" dirty="0">
                <a:latin typeface="Arial Narrow" pitchFamily="34" charset="0"/>
              </a:rPr>
              <a:t>Had wings that sounded like </a:t>
            </a:r>
            <a:r>
              <a:rPr lang="en-US" b="1" dirty="0">
                <a:latin typeface="Arial Narrow" pitchFamily="34" charset="0"/>
              </a:rPr>
              <a:t>chariots </a:t>
            </a:r>
            <a:r>
              <a:rPr lang="en-US" dirty="0">
                <a:latin typeface="Arial Narrow" pitchFamily="34" charset="0"/>
              </a:rPr>
              <a:t>with many </a:t>
            </a:r>
            <a:r>
              <a:rPr lang="en-US" b="1" dirty="0">
                <a:latin typeface="Arial Narrow" pitchFamily="34" charset="0"/>
              </a:rPr>
              <a:t>horses running </a:t>
            </a:r>
            <a:r>
              <a:rPr lang="en-US" dirty="0">
                <a:latin typeface="Arial Narrow" pitchFamily="34" charset="0"/>
              </a:rPr>
              <a:t>into battle.</a:t>
            </a:r>
          </a:p>
          <a:p>
            <a:pPr lvl="1"/>
            <a:r>
              <a:rPr lang="en-US" dirty="0">
                <a:latin typeface="Arial Narrow" pitchFamily="34" charset="0"/>
              </a:rPr>
              <a:t>Had tails like </a:t>
            </a:r>
            <a:r>
              <a:rPr lang="en-US" b="1" dirty="0">
                <a:latin typeface="Arial Narrow" pitchFamily="34" charset="0"/>
              </a:rPr>
              <a:t>scorpions and stings </a:t>
            </a:r>
            <a:r>
              <a:rPr lang="en-US" dirty="0">
                <a:latin typeface="Arial Narrow" pitchFamily="34" charset="0"/>
              </a:rPr>
              <a:t>in their tails.</a:t>
            </a:r>
          </a:p>
          <a:p>
            <a:pPr lvl="1"/>
            <a:r>
              <a:rPr lang="en-US" dirty="0">
                <a:latin typeface="Arial Narrow" pitchFamily="34" charset="0"/>
              </a:rPr>
              <a:t>Had power that was limited to “</a:t>
            </a:r>
            <a:r>
              <a:rPr lang="en-US" b="1" dirty="0">
                <a:latin typeface="Arial Narrow" pitchFamily="34" charset="0"/>
              </a:rPr>
              <a:t>five months</a:t>
            </a:r>
            <a:r>
              <a:rPr lang="en-US" dirty="0">
                <a:latin typeface="Arial Narrow" pitchFamily="34" charset="0"/>
              </a:rPr>
              <a:t>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431A23-B4F5-40F8-BA55-B9F18905372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99003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Like horses prepared for battle – </a:t>
            </a:r>
            <a:r>
              <a:rPr lang="en-US" i="1" dirty="0">
                <a:latin typeface="Arial Narrow" pitchFamily="34" charset="0"/>
              </a:rPr>
              <a:t>(powerful)</a:t>
            </a:r>
          </a:p>
          <a:p>
            <a:r>
              <a:rPr lang="en-US" dirty="0">
                <a:latin typeface="Arial Narrow" pitchFamily="34" charset="0"/>
              </a:rPr>
              <a:t>Wore crowns </a:t>
            </a:r>
            <a:r>
              <a:rPr lang="en-US" i="1" dirty="0">
                <a:latin typeface="Arial Narrow" pitchFamily="34" charset="0"/>
              </a:rPr>
              <a:t>(like victors)</a:t>
            </a:r>
          </a:p>
          <a:p>
            <a:r>
              <a:rPr lang="en-US" dirty="0">
                <a:latin typeface="Arial Narrow" pitchFamily="34" charset="0"/>
              </a:rPr>
              <a:t>Had faces of men </a:t>
            </a:r>
            <a:r>
              <a:rPr lang="en-US" i="1" dirty="0">
                <a:latin typeface="Arial Narrow" pitchFamily="34" charset="0"/>
              </a:rPr>
              <a:t>(intelligent)</a:t>
            </a:r>
          </a:p>
          <a:p>
            <a:r>
              <a:rPr lang="en-US" dirty="0">
                <a:latin typeface="Arial Narrow" pitchFamily="34" charset="0"/>
              </a:rPr>
              <a:t>Had hair like the hair of women </a:t>
            </a:r>
            <a:r>
              <a:rPr lang="en-US" i="1" dirty="0">
                <a:latin typeface="Arial Narrow" pitchFamily="34" charset="0"/>
              </a:rPr>
              <a:t>(beautiful)</a:t>
            </a:r>
          </a:p>
          <a:p>
            <a:r>
              <a:rPr lang="en-US" dirty="0">
                <a:latin typeface="Arial Narrow" pitchFamily="34" charset="0"/>
              </a:rPr>
              <a:t>Had teeth like the teeth of lions </a:t>
            </a:r>
            <a:r>
              <a:rPr lang="en-US" i="1" dirty="0">
                <a:latin typeface="Arial Narrow" pitchFamily="34" charset="0"/>
              </a:rPr>
              <a:t>(powerful)</a:t>
            </a:r>
          </a:p>
          <a:p>
            <a:r>
              <a:rPr lang="en-US" dirty="0">
                <a:latin typeface="Arial Narrow" pitchFamily="34" charset="0"/>
              </a:rPr>
              <a:t>Wore breastplates of iron </a:t>
            </a:r>
            <a:r>
              <a:rPr lang="en-US" i="1" dirty="0">
                <a:latin typeface="Arial Narrow" pitchFamily="34" charset="0"/>
              </a:rPr>
              <a:t>(protection)</a:t>
            </a:r>
          </a:p>
          <a:p>
            <a:r>
              <a:rPr lang="en-US" dirty="0">
                <a:latin typeface="Arial Narrow" pitchFamily="34" charset="0"/>
              </a:rPr>
              <a:t>Had wings that sounded like many chariots</a:t>
            </a:r>
          </a:p>
          <a:p>
            <a:r>
              <a:rPr lang="en-US" dirty="0">
                <a:latin typeface="Arial Narrow" pitchFamily="34" charset="0"/>
              </a:rPr>
              <a:t>Had tails like scorpions </a:t>
            </a:r>
            <a:r>
              <a:rPr lang="en-US" i="1" dirty="0">
                <a:latin typeface="Arial Narrow" pitchFamily="34" charset="0"/>
              </a:rPr>
              <a:t>(tormenting power)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Descriptions of the Locusts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B5D822-31CC-49AD-BE22-5849EFD4664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452475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4442" y="2057400"/>
            <a:ext cx="514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They have over them as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king the angel of the abyss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his name in Hebrew is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Abaddon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and in the Greek (tongue) he hath the name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Apollyon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5F32E-EFEF-46D4-AE1C-DBDC37A4DB4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4019000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3854" y="2232584"/>
            <a:ext cx="514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 first Woe is past: behold, there come yet two Woes hereafter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A1372-27A2-40A9-9631-15358FC1FFC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49347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34"/>
            <a:ext cx="8229600" cy="701731"/>
          </a:xfrm>
          <a:noFill/>
        </p:spPr>
        <p:txBody>
          <a:bodyPr anchor="ctr"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91480" y="1866900"/>
            <a:ext cx="6579908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Struggle on Earth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(1-11)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John’s Vision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Letters to 7 churches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(2-3)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in control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(4-5)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Opening of seven seals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(6-11)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E6EF4-9E32-4E71-BA93-0CE82569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7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Their 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917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Hebrew – </a:t>
            </a:r>
            <a:r>
              <a:rPr lang="en-US" b="1" dirty="0">
                <a:latin typeface="Arial Narrow" pitchFamily="34" charset="0"/>
              </a:rPr>
              <a:t>Abaddon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Greek – </a:t>
            </a:r>
            <a:r>
              <a:rPr lang="en-US" b="1" dirty="0">
                <a:latin typeface="Arial Narrow" pitchFamily="34" charset="0"/>
              </a:rPr>
              <a:t>Apollyon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Both names mean “</a:t>
            </a:r>
            <a:r>
              <a:rPr lang="en-US" b="1" dirty="0">
                <a:latin typeface="Arial Narrow" pitchFamily="34" charset="0"/>
              </a:rPr>
              <a:t>destruction</a:t>
            </a:r>
            <a:r>
              <a:rPr lang="en-US" dirty="0">
                <a:latin typeface="Arial Narrow" pitchFamily="34" charset="0"/>
              </a:rPr>
              <a:t> and </a:t>
            </a:r>
            <a:r>
              <a:rPr lang="en-US" b="1" dirty="0">
                <a:latin typeface="Arial Narrow" pitchFamily="34" charset="0"/>
              </a:rPr>
              <a:t>destroyer</a:t>
            </a:r>
            <a:r>
              <a:rPr lang="en-US" dirty="0">
                <a:latin typeface="Arial Narrow" pitchFamily="34" charset="0"/>
              </a:rPr>
              <a:t>.”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latin typeface="Arial Narrow" pitchFamily="34" charset="0"/>
              </a:rPr>
              <a:t>Wrecker</a:t>
            </a:r>
            <a:r>
              <a:rPr lang="en-US" dirty="0">
                <a:latin typeface="Arial Narrow" pitchFamily="34" charset="0"/>
              </a:rPr>
              <a:t> of everything that is fine and holy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 Narrow" pitchFamily="34" charset="0"/>
              </a:rPr>
              <a:t>Abyss</a:t>
            </a:r>
            <a:r>
              <a:rPr lang="en-US" dirty="0">
                <a:latin typeface="Arial Narrow" pitchFamily="34" charset="0"/>
              </a:rPr>
              <a:t> is on earth not in heaven – abode of all ungodly </a:t>
            </a:r>
            <a:r>
              <a:rPr lang="en-US" b="1" dirty="0">
                <a:latin typeface="Arial Narrow" pitchFamily="34" charset="0"/>
              </a:rPr>
              <a:t>BEFORE</a:t>
            </a:r>
            <a:r>
              <a:rPr lang="en-US" dirty="0">
                <a:latin typeface="Arial Narrow" pitchFamily="34" charset="0"/>
              </a:rPr>
              <a:t> judgment!</a:t>
            </a:r>
          </a:p>
          <a:p>
            <a:r>
              <a:rPr lang="en-US" b="1" dirty="0">
                <a:latin typeface="Arial Narrow" pitchFamily="34" charset="0"/>
              </a:rPr>
              <a:t>Luke 16:23; 2 Peter 2:4; Jude 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00272-9404-4B70-A981-56AE01D05C3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223062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3647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God has now used </a:t>
            </a:r>
            <a:r>
              <a:rPr lang="en-US" b="1" dirty="0">
                <a:latin typeface="Arial Narrow" pitchFamily="34" charset="0"/>
              </a:rPr>
              <a:t>two instruments </a:t>
            </a:r>
            <a:r>
              <a:rPr lang="en-US" dirty="0">
                <a:latin typeface="Arial Narrow" pitchFamily="34" charset="0"/>
              </a:rPr>
              <a:t>to cut down the oppression of His people:</a:t>
            </a:r>
          </a:p>
          <a:p>
            <a:pPr lvl="1"/>
            <a:r>
              <a:rPr lang="en-US" sz="3200" b="1" dirty="0">
                <a:latin typeface="Arial Narrow" pitchFamily="34" charset="0"/>
              </a:rPr>
              <a:t>Natural calamity</a:t>
            </a:r>
          </a:p>
          <a:p>
            <a:pPr lvl="1"/>
            <a:r>
              <a:rPr lang="en-US" sz="3200" b="1" dirty="0">
                <a:latin typeface="Arial Narrow" pitchFamily="34" charset="0"/>
              </a:rPr>
              <a:t>Internal decadence</a:t>
            </a:r>
          </a:p>
          <a:p>
            <a:pPr lvl="2"/>
            <a:r>
              <a:rPr lang="en-US" sz="2800" b="1" dirty="0">
                <a:latin typeface="Arial Narrow" pitchFamily="34" charset="0"/>
              </a:rPr>
              <a:t>Rome fell for Satan’s lies.</a:t>
            </a:r>
          </a:p>
          <a:p>
            <a:pPr lvl="2"/>
            <a:r>
              <a:rPr lang="en-US" sz="2800" b="1" dirty="0">
                <a:latin typeface="Arial Narrow" pitchFamily="34" charset="0"/>
              </a:rPr>
              <a:t>Internal decay was one of the reasons for her fall.</a:t>
            </a:r>
          </a:p>
          <a:p>
            <a:pPr lvl="2"/>
            <a:r>
              <a:rPr lang="en-US" sz="2800" b="1" dirty="0">
                <a:latin typeface="Arial Narrow" pitchFamily="34" charset="0"/>
              </a:rPr>
              <a:t>ONE down – two to go!</a:t>
            </a:r>
          </a:p>
          <a:p>
            <a:pPr lvl="1"/>
            <a:r>
              <a:rPr lang="en-US" sz="3200" b="1" dirty="0">
                <a:latin typeface="Arial Narrow" pitchFamily="34" charset="0"/>
              </a:rPr>
              <a:t>The ungodliness of the time is summarized in Romans </a:t>
            </a:r>
            <a:r>
              <a:rPr lang="en-US" sz="2800" b="1" dirty="0">
                <a:latin typeface="Arial Narrow" pitchFamily="34" charset="0"/>
              </a:rPr>
              <a:t>1:18-32.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C41E17-5269-4327-8435-5F6218A4848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627865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91411" y="1999387"/>
            <a:ext cx="5143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And the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sixth angel 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sounded, and I heard a voice from the horns of the golden altar which is before God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314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9:13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452AC2-9029-4F6F-ACD8-CFAFA0C0EB1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570824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92195" y="1905000"/>
            <a:ext cx="514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one saying to the sixth angel that had one trumpet,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Loose the four angels that are bound at the great river Euphrates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314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FB896-63B6-4841-A42F-14A010004F8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59256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Sixth Angel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8072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voice calls out from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horns of the golden altar </a:t>
            </a:r>
            <a:r>
              <a:rPr lang="en-US" dirty="0">
                <a:latin typeface="Arial" pitchFamily="34" charset="0"/>
                <a:cs typeface="Arial" pitchFamily="34" charset="0"/>
              </a:rPr>
              <a:t>in heaven.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Altar of burnt incense (Exodus 30:1-10)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Souls under the altar (6:10; 8:3-5)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Altar is before God – power of the requests of the saints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Loose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four angels </a:t>
            </a:r>
            <a:r>
              <a:rPr lang="en-US" dirty="0">
                <a:latin typeface="Arial" pitchFamily="34" charset="0"/>
                <a:cs typeface="Arial" pitchFamily="34" charset="0"/>
              </a:rPr>
              <a:t>that are bound at the great river Euphrates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9210F1-936B-44E9-B203-A9181320C49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906650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Sixth Angel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75" y="1260828"/>
            <a:ext cx="8908330" cy="5509200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River Euphrates stands for 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military might of the enemy.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(More fully developed in 16:12.)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Largest, longest, and most important river in Western Asia. Nearly 1,800 miles long and was the boundary of the land promised to Abraham (Genesis 15:18).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The empires of Assyria and Babylon lived east of the Euphrates.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The prophets often put the Euphrates by metonymy for these countries to designate the place from which the punishment of God would come. (Isaiah 7:20; 8:7; Jeremiah 46:10; cf. Isaiah 10:5-6)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7494B2-DE4B-4347-AD16-2171C6BDF4E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890093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Sixth Angel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54765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Homeland of the </a:t>
            </a:r>
            <a:r>
              <a:rPr lang="en-US" b="1" dirty="0">
                <a:latin typeface="Arial Narrow" pitchFamily="34" charset="0"/>
              </a:rPr>
              <a:t>Parthians</a:t>
            </a:r>
            <a:r>
              <a:rPr lang="en-US" dirty="0">
                <a:latin typeface="Arial Narrow" pitchFamily="34" charset="0"/>
              </a:rPr>
              <a:t> – the world’s most dreaded cavalry </a:t>
            </a:r>
            <a:r>
              <a:rPr lang="en-US" i="1" dirty="0">
                <a:latin typeface="Arial Narrow" pitchFamily="34" charset="0"/>
              </a:rPr>
              <a:t>(fought Rome in 53 and 62 AD)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These </a:t>
            </a:r>
            <a:r>
              <a:rPr lang="en-US" b="1" dirty="0">
                <a:latin typeface="Arial Narrow" pitchFamily="34" charset="0"/>
              </a:rPr>
              <a:t>ARE NOT </a:t>
            </a:r>
            <a:r>
              <a:rPr lang="en-US" dirty="0">
                <a:latin typeface="Arial Narrow" pitchFamily="34" charset="0"/>
              </a:rPr>
              <a:t>the angels in </a:t>
            </a:r>
            <a:r>
              <a:rPr lang="en-US" b="1" dirty="0">
                <a:latin typeface="Arial Narrow" pitchFamily="34" charset="0"/>
              </a:rPr>
              <a:t>7:1, </a:t>
            </a:r>
            <a:r>
              <a:rPr lang="en-US" dirty="0">
                <a:latin typeface="Arial Narrow" pitchFamily="34" charset="0"/>
              </a:rPr>
              <a:t>who were restraining the four winds.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Being </a:t>
            </a:r>
            <a:r>
              <a:rPr lang="en-US" b="1" dirty="0">
                <a:latin typeface="Arial Narrow" pitchFamily="34" charset="0"/>
              </a:rPr>
              <a:t>bound</a:t>
            </a:r>
            <a:r>
              <a:rPr lang="en-US" dirty="0">
                <a:latin typeface="Arial Narrow" pitchFamily="34" charset="0"/>
              </a:rPr>
              <a:t> means not permitted to act until </a:t>
            </a:r>
            <a:r>
              <a:rPr lang="en-US" b="1" dirty="0">
                <a:latin typeface="Arial Narrow" pitchFamily="34" charset="0"/>
              </a:rPr>
              <a:t>God permits.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7494B2-DE4B-4347-AD16-2171C6BDF4E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279250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2" y="1337370"/>
            <a:ext cx="7381875" cy="552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48974" y="1938463"/>
            <a:ext cx="53517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And the four angels were loosed, that had been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prepared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for the hour and day and month and year, that they should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kill the third part of men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9:15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50455-B313-44E8-914B-48FE2AB635A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426590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95809" y="1905506"/>
            <a:ext cx="514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And the number of the armies of the horsemen was twice ten thousand times ten thousand: I heard the number of them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CD4AD-22A9-4466-B542-7F636E67E25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203787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Army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The angels were perpetually </a:t>
            </a:r>
            <a:r>
              <a:rPr lang="en-US" b="1" dirty="0">
                <a:latin typeface="Arial Narrow" pitchFamily="34" charset="0"/>
              </a:rPr>
              <a:t>prepared</a:t>
            </a:r>
            <a:r>
              <a:rPr lang="en-US" dirty="0">
                <a:latin typeface="Arial Narrow" pitchFamily="34" charset="0"/>
              </a:rPr>
              <a:t> for the time of their release.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 Narrow" pitchFamily="34" charset="0"/>
              </a:rPr>
              <a:t>Predetermined</a:t>
            </a:r>
            <a:r>
              <a:rPr lang="en-US" dirty="0">
                <a:latin typeface="Arial Narrow" pitchFamily="34" charset="0"/>
              </a:rPr>
              <a:t> by God for this very hour.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Remember, “</a:t>
            </a:r>
            <a:r>
              <a:rPr lang="en-US" b="1" dirty="0">
                <a:latin typeface="Arial Narrow" pitchFamily="34" charset="0"/>
              </a:rPr>
              <a:t>4</a:t>
            </a:r>
            <a:r>
              <a:rPr lang="en-US" dirty="0">
                <a:latin typeface="Arial Narrow" pitchFamily="34" charset="0"/>
              </a:rPr>
              <a:t>” is the world number.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This judgment being released will be a </a:t>
            </a:r>
            <a:r>
              <a:rPr lang="en-US" b="1" dirty="0">
                <a:latin typeface="Arial Narrow" pitchFamily="34" charset="0"/>
              </a:rPr>
              <a:t>world-wide judgment</a:t>
            </a:r>
            <a:r>
              <a:rPr lang="en-US" dirty="0">
                <a:latin typeface="Arial Narrow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Against all </a:t>
            </a:r>
            <a:r>
              <a:rPr lang="en-US" b="1" dirty="0">
                <a:latin typeface="Arial Narrow" pitchFamily="34" charset="0"/>
              </a:rPr>
              <a:t>wicked</a:t>
            </a:r>
            <a:r>
              <a:rPr lang="en-US" dirty="0">
                <a:latin typeface="Arial Narrow" pitchFamily="34" charset="0"/>
              </a:rPr>
              <a:t> and unregenerate men.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God </a:t>
            </a:r>
            <a:r>
              <a:rPr lang="en-US" b="1" dirty="0">
                <a:latin typeface="Arial Narrow" pitchFamily="34" charset="0"/>
              </a:rPr>
              <a:t>prepared these angels </a:t>
            </a:r>
            <a:r>
              <a:rPr lang="en-US" dirty="0">
                <a:latin typeface="Arial Narrow" pitchFamily="34" charset="0"/>
              </a:rPr>
              <a:t>for this certain time.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62EC98-9776-4CCD-A282-6CA14B47A42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27418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904109" y="642491"/>
            <a:ext cx="525958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and Sixth Trumpets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43056" y="1905000"/>
            <a:ext cx="8305015" cy="19514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Fifth Trumpet: The Locusts (verses 1-12)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Sixth Trumpet: Angels and Horsemen (verses 13-21)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A51790-E7DD-4EF7-A547-77D5097C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62322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Arial Narrow" pitchFamily="34" charset="0"/>
              </a:rPr>
              <a:t>Two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hundred million</a:t>
            </a:r>
            <a:r>
              <a:rPr lang="en-US" dirty="0">
                <a:latin typeface="Arial Narrow" pitchFamily="34" charset="0"/>
              </a:rPr>
              <a:t>! A tremendous host. “Summers calculated they would cover an area one mile wide and eighty-five miles long. The literalist cannot find the space to fit an army this size into the valley of Jezreel for a battle of Armageddon!”</a:t>
            </a:r>
            <a:br>
              <a:rPr lang="en-US" dirty="0">
                <a:latin typeface="Arial Narrow" pitchFamily="34" charset="0"/>
              </a:rPr>
            </a:br>
            <a:r>
              <a:rPr lang="en-US" sz="2000" dirty="0">
                <a:latin typeface="Arial Narrow" pitchFamily="34" charset="0"/>
              </a:rPr>
              <a:t>(Robert Harkrider, </a:t>
            </a:r>
            <a:r>
              <a:rPr lang="en-US" sz="2000" i="1" dirty="0">
                <a:latin typeface="Arial Narrow" pitchFamily="34" charset="0"/>
              </a:rPr>
              <a:t>Revelation</a:t>
            </a:r>
            <a:r>
              <a:rPr lang="en-US" sz="2000" dirty="0">
                <a:latin typeface="Arial Narrow" pitchFamily="34" charset="0"/>
              </a:rPr>
              <a:t>, Truth Commentaries, Page 185)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Army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61F4D-65EB-4357-A5C1-CE7B563109C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577112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8653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Arial Narrow" pitchFamily="34" charset="0"/>
              </a:rPr>
              <a:t>Two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hundred million</a:t>
            </a:r>
            <a:r>
              <a:rPr lang="en-US" dirty="0">
                <a:latin typeface="Arial Narrow" pitchFamily="34" charset="0"/>
              </a:rPr>
              <a:t>! A tremendous host.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Figurative number representing a vast, i</a:t>
            </a:r>
            <a:r>
              <a:rPr lang="en-US" b="1" dirty="0">
                <a:latin typeface="Arial Narrow" pitchFamily="34" charset="0"/>
              </a:rPr>
              <a:t>nconceivable</a:t>
            </a:r>
            <a:r>
              <a:rPr lang="en-US" dirty="0">
                <a:latin typeface="Arial Narrow" pitchFamily="34" charset="0"/>
              </a:rPr>
              <a:t> force – invincible.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Scare the enemy and assure God the victory!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Forces assemble to do </a:t>
            </a:r>
            <a:r>
              <a:rPr lang="en-US" b="1" dirty="0">
                <a:latin typeface="Arial Narrow" pitchFamily="34" charset="0"/>
              </a:rPr>
              <a:t>God’s bidding</a:t>
            </a:r>
            <a:r>
              <a:rPr lang="en-US" dirty="0">
                <a:latin typeface="Arial Narrow" pitchFamily="34" charset="0"/>
              </a:rPr>
              <a:t> – external invasion.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Army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261F4D-65EB-4357-A5C1-CE7B563109C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497605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620000" cy="5078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“The whole picture presents the Parthian cavalry from the land of the Euphrates. This group was Rome’s most dreaded enemy and a constant threat to her eastern boundary … This whole picture is given to symbolize external invasion which would serve as an instrument in God’s hand to punish the oppressors of his people.”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Ray Summers,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Worthy Is The Lamb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Page 159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737733-1CC2-4F35-BFA6-F1070017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874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835180" y="642491"/>
            <a:ext cx="5397439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and Sixth Trumpets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12418" y="1905000"/>
            <a:ext cx="8326225" cy="26091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Fifth Trumpet: The Locusts (verses 1-12)</a:t>
            </a:r>
          </a:p>
          <a:p>
            <a:pPr marL="971550" marR="0" lvl="1" indent="-51435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source (verses 1-3a)</a:t>
            </a:r>
          </a:p>
          <a:p>
            <a:pPr marL="971550" marR="0" lvl="1" indent="-51435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mission (verses 3b-6)</a:t>
            </a:r>
          </a:p>
          <a:p>
            <a:pPr marL="971550" marR="0" lvl="1" indent="-51435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description (verses 7-10)</a:t>
            </a:r>
          </a:p>
          <a:p>
            <a:pPr marL="971550" marR="0" lvl="1" indent="-51435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king (verses 11-12)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F836D-F35B-4E6A-A56C-4DC53A41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81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835180" y="888712"/>
            <a:ext cx="539743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and Sixth Trumpets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685800" y="1905000"/>
            <a:ext cx="7696200" cy="39018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THEME: The transgressor who will not repent brings destruction upon himself as well, as he shall feel the wrath of almighty God! (Proverbs 11:3, 5, 6, 17, 19, 21, 23, 27, 29, 31).</a:t>
            </a:r>
          </a:p>
          <a:p>
            <a:pPr marL="342900" marR="0" lvl="0" indent="-34290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I really envy the prosperity of wicked?</a:t>
            </a:r>
          </a:p>
          <a:p>
            <a:pPr marL="342900" marR="0" lvl="0" indent="-34290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I fret because it seems like the wicked have the fat of the earth?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F836D-F35B-4E6A-A56C-4DC53A41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08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9:1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0416" y="2076254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the fifth angel sounded, and I saw a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star from heaven fallen unto the earth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and there was given 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him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 key of the pit of the abyss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D6817-BAF1-4E3C-A652-AA9537709B8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07382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881" y="2006286"/>
            <a:ext cx="5151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 he opened the pit of the abyss; and there went up a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smoke out of the pit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as the smoke of a great furnace; and the sun and the air were darkened by reason of the smoke of the pit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98F3E-4B5E-47A5-AA16-5E31FDDB054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97566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Fifth Angel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54760"/>
            <a:ext cx="8575040" cy="4567404"/>
          </a:xfr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Star falls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from heaven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(Agent of Satan personified).</a:t>
            </a:r>
          </a:p>
          <a:p>
            <a:pPr lvl="1"/>
            <a:r>
              <a:rPr lang="en-US" sz="2300" dirty="0">
                <a:latin typeface="Arial" pitchFamily="34" charset="0"/>
                <a:cs typeface="Arial" pitchFamily="34" charset="0"/>
              </a:rPr>
              <a:t>“When Jesus said in Luke 10:18, ‘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I beheld Satan fall as lightning from heaven,’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he meant the complete defeat of all the personified agents of Satan. By his fall from heaven, Jesus meant that Satan would be dethroned from his exalted dominion; and his downfall would come swiftly as lightning in the shaping conflict.”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(Foy Wallace)</a:t>
            </a:r>
          </a:p>
          <a:p>
            <a:pPr lvl="1"/>
            <a:r>
              <a:rPr lang="en-US" sz="2300" dirty="0">
                <a:latin typeface="Arial" pitchFamily="34" charset="0"/>
                <a:cs typeface="Arial" pitchFamily="34" charset="0"/>
              </a:rPr>
              <a:t>In Isaiah 14:12 The prophet spoke of a Babylonian ruler. It referred to the downfall of the ruler, personified as </a:t>
            </a:r>
            <a:r>
              <a:rPr lang="en-US" sz="2300" b="1" i="1" dirty="0">
                <a:latin typeface="Arial" pitchFamily="34" charset="0"/>
                <a:cs typeface="Arial" pitchFamily="34" charset="0"/>
              </a:rPr>
              <a:t>Lucifer.</a:t>
            </a:r>
          </a:p>
          <a:p>
            <a:pPr lvl="1"/>
            <a:r>
              <a:rPr lang="en-US" sz="2300" dirty="0">
                <a:latin typeface="Arial" pitchFamily="34" charset="0"/>
                <a:cs typeface="Arial" pitchFamily="34" charset="0"/>
              </a:rPr>
              <a:t>The name Lucifer in the Septuagint, is translated 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300" b="1" i="1" dirty="0">
                <a:latin typeface="Arial" pitchFamily="34" charset="0"/>
                <a:cs typeface="Arial" pitchFamily="34" charset="0"/>
              </a:rPr>
              <a:t>Star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,”</a:t>
            </a:r>
            <a:r>
              <a:rPr lang="en-US" sz="2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which was represented as falling from heaven – the wicked king’s exalted place of dominion.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FAD4C-29C8-4146-AFB9-F0ED781C61C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4271105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2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2325</Words>
  <Application>Microsoft Office PowerPoint</Application>
  <PresentationFormat>On-screen Show (4:3)</PresentationFormat>
  <Paragraphs>230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Narrow</vt:lpstr>
      <vt:lpstr>Calibri</vt:lpstr>
      <vt:lpstr>Corbel</vt:lpstr>
      <vt:lpstr>Times New Roman</vt:lpstr>
      <vt:lpstr>1_Office Theme</vt:lpstr>
      <vt:lpstr>Depth</vt:lpstr>
      <vt:lpstr>2_Depth</vt:lpstr>
      <vt:lpstr>A Study Of  The Book Of Revelation</vt:lpstr>
      <vt:lpstr>Resources used:</vt:lpstr>
      <vt:lpstr>Revelation</vt:lpstr>
      <vt:lpstr>PowerPoint Presentation</vt:lpstr>
      <vt:lpstr>PowerPoint Presentation</vt:lpstr>
      <vt:lpstr>PowerPoint Presentation</vt:lpstr>
      <vt:lpstr>Revelation 9:1</vt:lpstr>
      <vt:lpstr>Revelation 9:2</vt:lpstr>
      <vt:lpstr>The Fifth Angel</vt:lpstr>
      <vt:lpstr>The Fifth Angel</vt:lpstr>
      <vt:lpstr>The Fifth Angel</vt:lpstr>
      <vt:lpstr>The Fallen Star</vt:lpstr>
      <vt:lpstr>Revelation 9:3</vt:lpstr>
      <vt:lpstr>Revelation 9:4</vt:lpstr>
      <vt:lpstr>PowerPoint Presentation</vt:lpstr>
      <vt:lpstr>The Tormenting Locusts</vt:lpstr>
      <vt:lpstr>The Tormenting Locusts</vt:lpstr>
      <vt:lpstr>The Smoke and Darkness</vt:lpstr>
      <vt:lpstr>Revelation 9:5</vt:lpstr>
      <vt:lpstr>Revelation 9:6</vt:lpstr>
      <vt:lpstr>Mission of the Locusts</vt:lpstr>
      <vt:lpstr>Revelation 9:7</vt:lpstr>
      <vt:lpstr>PowerPoint Presentation</vt:lpstr>
      <vt:lpstr>Revelation 9:9</vt:lpstr>
      <vt:lpstr>Revelation 9:10</vt:lpstr>
      <vt:lpstr>Descriptions of the Locusts</vt:lpstr>
      <vt:lpstr>Descriptions of the Locusts</vt:lpstr>
      <vt:lpstr>Revelation 9:11</vt:lpstr>
      <vt:lpstr>Revelation 9:12</vt:lpstr>
      <vt:lpstr>Their King</vt:lpstr>
      <vt:lpstr>Summary</vt:lpstr>
      <vt:lpstr>Revelation 9:13</vt:lpstr>
      <vt:lpstr>Revelation 9:14</vt:lpstr>
      <vt:lpstr>Sixth Angel Sounds</vt:lpstr>
      <vt:lpstr>Sixth Angel Sounds</vt:lpstr>
      <vt:lpstr>Sixth Angel Sounds</vt:lpstr>
      <vt:lpstr>Revelation 9:15</vt:lpstr>
      <vt:lpstr>Revelation 9:16</vt:lpstr>
      <vt:lpstr>The Army</vt:lpstr>
      <vt:lpstr>The Army</vt:lpstr>
      <vt:lpstr>The Army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Revelation (11-15-20)</dc:title>
  <dc:creator>mgalloway2715@gmail.com</dc:creator>
  <cp:lastModifiedBy>Richard Lidh</cp:lastModifiedBy>
  <cp:revision>71</cp:revision>
  <cp:lastPrinted>2020-11-16T04:35:30Z</cp:lastPrinted>
  <dcterms:created xsi:type="dcterms:W3CDTF">2020-10-24T21:06:43Z</dcterms:created>
  <dcterms:modified xsi:type="dcterms:W3CDTF">2020-11-16T04:36:10Z</dcterms:modified>
</cp:coreProperties>
</file>